
<file path=[Content_Types].xml><?xml version="1.0" encoding="utf-8"?>
<Types xmlns="http://schemas.openxmlformats.org/package/2006/content-types">
  <Default Extension="png" ContentType="image/png"/>
  <Default Extension="wmf" ContentType="image/x-wmf"/>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7" r:id="rId4"/>
    <p:sldId id="261" r:id="rId5"/>
    <p:sldId id="259" r:id="rId6"/>
    <p:sldId id="260"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7382574-EBE7-467D-86CC-7DACC0230EC2}"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normAutofit/>
          </a:bodyPr>
          <a:lstStyle/>
          <a:p>
            <a:fld id="{CB412CEB-7038-49AA-AADA-9A00AEE14BC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382574-EBE7-467D-86CC-7DACC0230EC2}"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12CEB-7038-49AA-AADA-9A00AEE14BC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382574-EBE7-467D-86CC-7DACC0230EC2}"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12CEB-7038-49AA-AADA-9A00AEE14BC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600201"/>
            <a:ext cx="77724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7382574-EBE7-467D-86CC-7DACC0230EC2}"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12CEB-7038-49AA-AADA-9A00AEE14BC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7382574-EBE7-467D-86CC-7DACC0230EC2}"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12CEB-7038-49AA-AADA-9A00AEE14BC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7382574-EBE7-467D-86CC-7DACC0230EC2}" type="datetimeFigureOut">
              <a:rPr lang="en-US" smtClean="0"/>
              <a:t>4/18/2012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412CEB-7038-49AA-AADA-9A00AEE14BCD}" type="slidenum">
              <a:rPr lang="en-US" smtClean="0"/>
              <a:t>‹#›</a:t>
            </a:fld>
            <a:endParaRPr lang="en-US"/>
          </a:p>
        </p:txBody>
      </p:sp>
      <p:sp>
        <p:nvSpPr>
          <p:cNvPr id="13" name="Content Placeholder 12"/>
          <p:cNvSpPr>
            <a:spLocks noGrp="1"/>
          </p:cNvSpPr>
          <p:nvPr>
            <p:ph sz="quarter" idx="13"/>
          </p:nvPr>
        </p:nvSpPr>
        <p:spPr>
          <a:xfrm>
            <a:off x="6858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A7382574-EBE7-467D-86CC-7DACC0230EC2}" type="datetimeFigureOut">
              <a:rPr lang="en-US" smtClean="0"/>
              <a:t>4/18/2012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412CEB-7038-49AA-AADA-9A00AEE14BCD}" type="slidenum">
              <a:rPr lang="en-US" smtClean="0"/>
              <a:t>‹#›</a:t>
            </a:fld>
            <a:endParaRPr lang="en-US"/>
          </a:p>
        </p:txBody>
      </p:sp>
      <p:sp>
        <p:nvSpPr>
          <p:cNvPr id="15" name="Content Placeholder 14"/>
          <p:cNvSpPr>
            <a:spLocks noGrp="1"/>
          </p:cNvSpPr>
          <p:nvPr>
            <p:ph sz="quarter" idx="13"/>
          </p:nvPr>
        </p:nvSpPr>
        <p:spPr>
          <a:xfrm>
            <a:off x="6858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A7382574-EBE7-467D-86CC-7DACC0230EC2}" type="datetimeFigureOut">
              <a:rPr lang="en-US" smtClean="0"/>
              <a:t>4/18/2012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412CEB-7038-49AA-AADA-9A00AEE14BC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A7382574-EBE7-467D-86CC-7DACC0230EC2}" type="datetimeFigureOut">
              <a:rPr lang="en-US" smtClean="0"/>
              <a:t>4/18/2012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412CEB-7038-49AA-AADA-9A00AEE14BC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7382574-EBE7-467D-86CC-7DACC0230EC2}" type="datetimeFigureOut">
              <a:rPr lang="en-US" smtClean="0"/>
              <a:t>4/18/2012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412CEB-7038-49AA-AADA-9A00AEE14BCD}" type="slidenum">
              <a:rPr lang="en-US" smtClean="0"/>
              <a:t>‹#›</a:t>
            </a:fld>
            <a:endParaRPr lang="en-US"/>
          </a:p>
        </p:txBody>
      </p:sp>
      <p:sp>
        <p:nvSpPr>
          <p:cNvPr id="13" name="Content Placeholder 12"/>
          <p:cNvSpPr>
            <a:spLocks noGrp="1"/>
          </p:cNvSpPr>
          <p:nvPr>
            <p:ph sz="quarter" idx="13"/>
          </p:nvPr>
        </p:nvSpPr>
        <p:spPr>
          <a:xfrm>
            <a:off x="4572000" y="609600"/>
            <a:ext cx="38862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7382574-EBE7-467D-86CC-7DACC0230EC2}" type="datetimeFigureOut">
              <a:rPr lang="en-US" smtClean="0"/>
              <a:t>4/18/2012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412CEB-7038-49AA-AADA-9A00AEE14BCD}" type="slidenum">
              <a:rPr lang="en-US" smtClean="0"/>
              <a:t>‹#›</a:t>
            </a:fld>
            <a:endParaRPr lang="en-US"/>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A7382574-EBE7-467D-86CC-7DACC0230EC2}" type="datetimeFigureOut">
              <a:rPr lang="en-US" smtClean="0"/>
              <a:t>4/18/2012</a:t>
            </a:fld>
            <a:endParaRPr lang="en-US"/>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en-US"/>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CB412CEB-7038-49AA-AADA-9A00AEE14BCD}"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ma"/><Relationship Id="rId1" Type="http://schemas.microsoft.com/office/2007/relationships/media" Target="../media/media2.wm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hyperlink" Target="http://www.youtube.com/watch?v=vG0-APjacJw"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audio" Target="../media/media6.wma"/><Relationship Id="rId13" Type="http://schemas.openxmlformats.org/officeDocument/2006/relationships/hyperlink" Target="http://doe.sd.gov/oess/sped.asp" TargetMode="External"/><Relationship Id="rId3" Type="http://schemas.microsoft.com/office/2007/relationships/media" Target="../media/media4.wma"/><Relationship Id="rId7" Type="http://schemas.microsoft.com/office/2007/relationships/media" Target="../media/media6.wma"/><Relationship Id="rId12" Type="http://schemas.openxmlformats.org/officeDocument/2006/relationships/hyperlink" Target="http://www.education.com/reference/article/steps-ndividualized-education-program-IEP/" TargetMode="External"/><Relationship Id="rId2" Type="http://schemas.openxmlformats.org/officeDocument/2006/relationships/audio" Target="../media/media3.wma"/><Relationship Id="rId1" Type="http://schemas.microsoft.com/office/2007/relationships/media" Target="../media/media3.wma"/><Relationship Id="rId6" Type="http://schemas.openxmlformats.org/officeDocument/2006/relationships/audio" Target="../media/media5.wma"/><Relationship Id="rId11" Type="http://schemas.openxmlformats.org/officeDocument/2006/relationships/hyperlink" Target="http://www.naset.org/2876.0.html" TargetMode="External"/><Relationship Id="rId5" Type="http://schemas.microsoft.com/office/2007/relationships/media" Target="../media/media5.wma"/><Relationship Id="rId15" Type="http://schemas.openxmlformats.org/officeDocument/2006/relationships/image" Target="../media/image2.png"/><Relationship Id="rId10" Type="http://schemas.openxmlformats.org/officeDocument/2006/relationships/hyperlink" Target="http://doe.sd.gov/oess/documents/SPED_parentalrights_handbook.pdf" TargetMode="External"/><Relationship Id="rId4" Type="http://schemas.openxmlformats.org/officeDocument/2006/relationships/audio" Target="../media/media4.wma"/><Relationship Id="rId9" Type="http://schemas.openxmlformats.org/officeDocument/2006/relationships/slideLayout" Target="../slideLayouts/slideLayout4.xml"/><Relationship Id="rId14" Type="http://schemas.openxmlformats.org/officeDocument/2006/relationships/hyperlink" Target="http://www.youtube.com/watch?v=MCdR2vA1g2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dirty="0" smtClean="0"/>
              <a:t>Special Education</a:t>
            </a:r>
            <a:endParaRPr lang="en-US" dirty="0"/>
          </a:p>
        </p:txBody>
      </p:sp>
      <p:sp>
        <p:nvSpPr>
          <p:cNvPr id="3" name="Subtitle 2"/>
          <p:cNvSpPr>
            <a:spLocks noGrp="1"/>
          </p:cNvSpPr>
          <p:nvPr>
            <p:ph type="subTitle" idx="1"/>
          </p:nvPr>
        </p:nvSpPr>
        <p:spPr/>
        <p:txBody>
          <a:bodyPr/>
          <a:lstStyle/>
          <a:p>
            <a:pPr algn="ctr"/>
            <a:r>
              <a:rPr lang="en-US" dirty="0" smtClean="0"/>
              <a:t>Resources for Parents with Children in Special Education</a:t>
            </a:r>
            <a:endParaRPr lang="en-US" dirty="0"/>
          </a:p>
        </p:txBody>
      </p:sp>
    </p:spTree>
    <p:extLst>
      <p:ext uri="{BB962C8B-B14F-4D97-AF65-F5344CB8AC3E}">
        <p14:creationId xmlns:p14="http://schemas.microsoft.com/office/powerpoint/2010/main" val="19477835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dirty="0" smtClean="0"/>
              <a:t>Early Learning for students with Disabilities</a:t>
            </a:r>
            <a:endParaRPr lang="en-US" sz="4000" dirty="0"/>
          </a:p>
        </p:txBody>
      </p:sp>
      <p:pic>
        <p:nvPicPr>
          <p:cNvPr id="4" name="Early learning.wma">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6705600" y="4800600"/>
            <a:ext cx="609600" cy="609600"/>
          </a:xfrm>
        </p:spPr>
      </p:pic>
      <p:sp>
        <p:nvSpPr>
          <p:cNvPr id="5" name="TextBox 4"/>
          <p:cNvSpPr txBox="1"/>
          <p:nvPr/>
        </p:nvSpPr>
        <p:spPr>
          <a:xfrm>
            <a:off x="990600" y="1842655"/>
            <a:ext cx="7543800" cy="2523768"/>
          </a:xfrm>
          <a:prstGeom prst="rect">
            <a:avLst/>
          </a:prstGeom>
          <a:noFill/>
        </p:spPr>
        <p:txBody>
          <a:bodyPr wrap="square" rtlCol="0">
            <a:spAutoFit/>
          </a:bodyPr>
          <a:lstStyle/>
          <a:p>
            <a:pPr marL="285750" indent="-285750">
              <a:buFont typeface="Wingdings" pitchFamily="2" charset="2"/>
              <a:buChar char="Ø"/>
            </a:pPr>
            <a:r>
              <a:rPr lang="en-US" sz="2000" dirty="0" smtClean="0"/>
              <a:t>Jean Marc Gaspard </a:t>
            </a:r>
            <a:r>
              <a:rPr lang="en-US" sz="2000" dirty="0" err="1" smtClean="0"/>
              <a:t>Itard</a:t>
            </a:r>
            <a:r>
              <a:rPr lang="en-US" sz="2000" dirty="0" smtClean="0"/>
              <a:t> sought to teach those with mental challenges. He was a physician and an authority on diseases of the ear and education of the deaf. </a:t>
            </a:r>
          </a:p>
          <a:p>
            <a:pPr marL="285750" indent="-285750">
              <a:buFont typeface="Wingdings" pitchFamily="2" charset="2"/>
              <a:buChar char="Ø"/>
            </a:pPr>
            <a:r>
              <a:rPr lang="en-US" sz="2000" dirty="0" smtClean="0"/>
              <a:t>Helen Keller was educated at the Perkins School. Her teacher was Anne Mansfield Sullivan.</a:t>
            </a:r>
          </a:p>
          <a:p>
            <a:pPr marL="742950" lvl="1" indent="-285750">
              <a:buFont typeface="Wingdings" pitchFamily="2" charset="2"/>
              <a:buChar char="Ø"/>
            </a:pPr>
            <a:r>
              <a:rPr lang="en-US" sz="2000" dirty="0" smtClean="0"/>
              <a:t>The fame of this success helped to persuade parents and teachers that persons with disabilities could be educated. </a:t>
            </a:r>
          </a:p>
          <a:p>
            <a:pPr marL="285750" indent="-285750">
              <a:buFont typeface="Wingdings" pitchFamily="2" charset="2"/>
              <a:buChar char="Ø"/>
            </a:pPr>
            <a:endParaRPr lang="en-US" dirty="0"/>
          </a:p>
        </p:txBody>
      </p:sp>
    </p:spTree>
    <p:extLst>
      <p:ext uri="{BB962C8B-B14F-4D97-AF65-F5344CB8AC3E}">
        <p14:creationId xmlns:p14="http://schemas.microsoft.com/office/powerpoint/2010/main" val="9107842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90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dirty="0" smtClean="0"/>
              <a:t>Legislation that lead to Special Education</a:t>
            </a:r>
            <a:endParaRPr lang="en-US" sz="4000" dirty="0"/>
          </a:p>
        </p:txBody>
      </p:sp>
      <p:sp>
        <p:nvSpPr>
          <p:cNvPr id="3" name="Content Placeholder 2"/>
          <p:cNvSpPr>
            <a:spLocks noGrp="1"/>
          </p:cNvSpPr>
          <p:nvPr>
            <p:ph idx="1"/>
          </p:nvPr>
        </p:nvSpPr>
        <p:spPr/>
        <p:txBody>
          <a:bodyPr>
            <a:normAutofit/>
          </a:bodyPr>
          <a:lstStyle/>
          <a:p>
            <a:r>
              <a:rPr lang="en-US" dirty="0"/>
              <a:t> </a:t>
            </a:r>
            <a:r>
              <a:rPr lang="en-US" sz="2400" dirty="0"/>
              <a:t>Vocational Rehabilitation Act of </a:t>
            </a:r>
            <a:r>
              <a:rPr lang="en-US" sz="2400" dirty="0" smtClean="0"/>
              <a:t>1973, Section 504</a:t>
            </a:r>
          </a:p>
          <a:p>
            <a:pPr lvl="1"/>
            <a:r>
              <a:rPr lang="en-US" dirty="0" smtClean="0"/>
              <a:t>No otherwise qualified handicapped individual in the United States shall be excluded from the participation in, be denied the benefits of, or be subjected to discrimination under any program or activity receiving federal money. </a:t>
            </a:r>
          </a:p>
          <a:p>
            <a:pPr lvl="1"/>
            <a:r>
              <a:rPr lang="en-US" dirty="0" smtClean="0"/>
              <a:t>Section 504- A person is considered disabled if the individual  has a physical or mental impairment that substantially limits one or more of such person’s major life activities, Has a record of such  impairments, Is regarded as having such an impairment. </a:t>
            </a:r>
            <a:endParaRPr lang="en-US" dirty="0"/>
          </a:p>
          <a:p>
            <a:r>
              <a:rPr lang="en-US" sz="2400" dirty="0" smtClean="0"/>
              <a:t> Americans </a:t>
            </a:r>
            <a:r>
              <a:rPr lang="en-US" sz="2400" dirty="0"/>
              <a:t>with Disabilities </a:t>
            </a:r>
            <a:r>
              <a:rPr lang="en-US" sz="2400" dirty="0" smtClean="0"/>
              <a:t>Act (ADA) </a:t>
            </a:r>
            <a:r>
              <a:rPr lang="en-US" sz="2400" dirty="0"/>
              <a:t>of </a:t>
            </a:r>
            <a:r>
              <a:rPr lang="en-US" sz="2400" dirty="0" smtClean="0"/>
              <a:t>1990</a:t>
            </a:r>
          </a:p>
          <a:p>
            <a:pPr lvl="1"/>
            <a:r>
              <a:rPr lang="en-US" dirty="0" smtClean="0"/>
              <a:t>Prohibits discrimination based on disability</a:t>
            </a:r>
          </a:p>
          <a:p>
            <a:pPr lvl="1"/>
            <a:r>
              <a:rPr lang="en-US" dirty="0"/>
              <a:t>Disability is defined by the ADA as "a physical or mental impairment that substantially limits a major life activity."</a:t>
            </a:r>
            <a:endParaRPr lang="en-US" dirty="0" smtClean="0"/>
          </a:p>
          <a:p>
            <a:pPr lvl="1"/>
            <a:endParaRPr lang="en-US" dirty="0"/>
          </a:p>
        </p:txBody>
      </p:sp>
    </p:spTree>
    <p:extLst>
      <p:ext uri="{BB962C8B-B14F-4D97-AF65-F5344CB8AC3E}">
        <p14:creationId xmlns:p14="http://schemas.microsoft.com/office/powerpoint/2010/main" val="31739601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dirty="0" smtClean="0"/>
              <a:t>Legislation that lead to special education</a:t>
            </a:r>
            <a:endParaRPr lang="en-US" sz="4000" dirty="0"/>
          </a:p>
        </p:txBody>
      </p:sp>
      <p:sp>
        <p:nvSpPr>
          <p:cNvPr id="3" name="Content Placeholder 2"/>
          <p:cNvSpPr>
            <a:spLocks noGrp="1"/>
          </p:cNvSpPr>
          <p:nvPr>
            <p:ph idx="1"/>
          </p:nvPr>
        </p:nvSpPr>
        <p:spPr/>
        <p:txBody>
          <a:bodyPr/>
          <a:lstStyle/>
          <a:p>
            <a:r>
              <a:rPr lang="en-US" dirty="0"/>
              <a:t>Education for All Handicapped Children Act of </a:t>
            </a:r>
            <a:r>
              <a:rPr lang="en-US" dirty="0" smtClean="0"/>
              <a:t>1975</a:t>
            </a:r>
          </a:p>
          <a:p>
            <a:pPr lvl="1"/>
            <a:r>
              <a:rPr lang="en-US" dirty="0" smtClean="0"/>
              <a:t>All people  ages 3-18 must be provided with a free education and the education must be appropriate for each individual. Free and appropriate public education (FAPE).</a:t>
            </a:r>
          </a:p>
          <a:p>
            <a:pPr lvl="1"/>
            <a:r>
              <a:rPr lang="en-US" dirty="0" smtClean="0"/>
              <a:t>They must place the child in their least restrictive environment. Meaning the place that will benefit the child the most.  This must be suited to their disability. </a:t>
            </a:r>
            <a:endParaRPr lang="en-US" dirty="0"/>
          </a:p>
          <a:p>
            <a:r>
              <a:rPr lang="en-US" dirty="0"/>
              <a:t>Individuals with Disabilities Education Act 1997 and </a:t>
            </a:r>
            <a:r>
              <a:rPr lang="en-US" dirty="0" smtClean="0"/>
              <a:t>2004</a:t>
            </a:r>
          </a:p>
          <a:p>
            <a:pPr lvl="1"/>
            <a:r>
              <a:rPr lang="en-US" dirty="0" smtClean="0"/>
              <a:t>Mandates that all children receive an education regardless of the severity of their disability.  </a:t>
            </a:r>
          </a:p>
          <a:p>
            <a:pPr lvl="1"/>
            <a:r>
              <a:rPr lang="en-US" dirty="0" smtClean="0"/>
              <a:t>Zero reject- The school system cannot exclude any child from the ages of 3-21, and the public school system is responsible for including these children in the education program, no matter their disability. </a:t>
            </a:r>
            <a:endParaRPr lang="en-US" dirty="0"/>
          </a:p>
          <a:p>
            <a:endParaRPr lang="en-US" dirty="0"/>
          </a:p>
        </p:txBody>
      </p:sp>
      <p:pic>
        <p:nvPicPr>
          <p:cNvPr id="4" name="legislation.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629400" y="5140036"/>
            <a:ext cx="609600" cy="609600"/>
          </a:xfrm>
          <a:prstGeom prst="rect">
            <a:avLst/>
          </a:prstGeom>
        </p:spPr>
      </p:pic>
    </p:spTree>
    <p:extLst>
      <p:ext uri="{BB962C8B-B14F-4D97-AF65-F5344CB8AC3E}">
        <p14:creationId xmlns:p14="http://schemas.microsoft.com/office/powerpoint/2010/main" val="35672851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18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Categories of Disabilities</a:t>
            </a:r>
            <a:endParaRPr lang="en-US" dirty="0"/>
          </a:p>
        </p:txBody>
      </p:sp>
      <p:sp>
        <p:nvSpPr>
          <p:cNvPr id="3" name="Content Placeholder 2"/>
          <p:cNvSpPr>
            <a:spLocks noGrp="1"/>
          </p:cNvSpPr>
          <p:nvPr>
            <p:ph sz="quarter" idx="13"/>
          </p:nvPr>
        </p:nvSpPr>
        <p:spPr/>
        <p:txBody>
          <a:bodyPr>
            <a:normAutofit lnSpcReduction="10000"/>
          </a:bodyPr>
          <a:lstStyle/>
          <a:p>
            <a:r>
              <a:rPr lang="en-US" dirty="0" smtClean="0"/>
              <a:t>Autism</a:t>
            </a:r>
          </a:p>
          <a:p>
            <a:r>
              <a:rPr lang="en-US" dirty="0" smtClean="0"/>
              <a:t>Deafness</a:t>
            </a:r>
          </a:p>
          <a:p>
            <a:r>
              <a:rPr lang="en-US" dirty="0" smtClean="0"/>
              <a:t>Deafness-blindness</a:t>
            </a:r>
          </a:p>
          <a:p>
            <a:r>
              <a:rPr lang="en-US" dirty="0" smtClean="0"/>
              <a:t>Hearing impairment</a:t>
            </a:r>
          </a:p>
          <a:p>
            <a:r>
              <a:rPr lang="en-US" dirty="0" smtClean="0"/>
              <a:t>Mental disabilities</a:t>
            </a:r>
          </a:p>
          <a:p>
            <a:r>
              <a:rPr lang="en-US" dirty="0" smtClean="0"/>
              <a:t>Multiple disabilities</a:t>
            </a:r>
          </a:p>
          <a:p>
            <a:r>
              <a:rPr lang="en-US" dirty="0" smtClean="0"/>
              <a:t>Tourette’s Syndrome</a:t>
            </a:r>
          </a:p>
          <a:p>
            <a:r>
              <a:rPr lang="en-US" dirty="0" smtClean="0"/>
              <a:t>Emotional Disturbance</a:t>
            </a:r>
          </a:p>
          <a:p>
            <a:r>
              <a:rPr lang="en-US" dirty="0" smtClean="0"/>
              <a:t>Specific learning disabilities</a:t>
            </a:r>
          </a:p>
          <a:p>
            <a:r>
              <a:rPr lang="en-US" dirty="0" smtClean="0"/>
              <a:t>Speech or language impairment</a:t>
            </a:r>
            <a:endParaRPr lang="en-US" dirty="0"/>
          </a:p>
        </p:txBody>
      </p:sp>
      <p:sp>
        <p:nvSpPr>
          <p:cNvPr id="4" name="Content Placeholder 3"/>
          <p:cNvSpPr>
            <a:spLocks noGrp="1"/>
          </p:cNvSpPr>
          <p:nvPr>
            <p:ph sz="quarter" idx="14"/>
          </p:nvPr>
        </p:nvSpPr>
        <p:spPr/>
        <p:txBody>
          <a:bodyPr>
            <a:normAutofit/>
          </a:bodyPr>
          <a:lstStyle/>
          <a:p>
            <a:r>
              <a:rPr lang="en-US" dirty="0" smtClean="0"/>
              <a:t>Traumatic brain injury</a:t>
            </a:r>
          </a:p>
          <a:p>
            <a:r>
              <a:rPr lang="en-US" dirty="0" smtClean="0"/>
              <a:t>Visual impairment</a:t>
            </a:r>
          </a:p>
          <a:p>
            <a:pPr lvl="1"/>
            <a:r>
              <a:rPr lang="en-US" dirty="0" smtClean="0"/>
              <a:t>Partially sighted</a:t>
            </a:r>
          </a:p>
          <a:p>
            <a:pPr lvl="1"/>
            <a:r>
              <a:rPr lang="en-US" dirty="0" smtClean="0"/>
              <a:t>Low vision</a:t>
            </a:r>
          </a:p>
          <a:p>
            <a:pPr lvl="1"/>
            <a:r>
              <a:rPr lang="en-US" dirty="0" smtClean="0"/>
              <a:t>Legally blind</a:t>
            </a:r>
          </a:p>
          <a:p>
            <a:pPr lvl="1"/>
            <a:r>
              <a:rPr lang="en-US" dirty="0" smtClean="0"/>
              <a:t>Totally blind</a:t>
            </a:r>
          </a:p>
          <a:p>
            <a:r>
              <a:rPr lang="en-US" dirty="0" smtClean="0"/>
              <a:t>Pervasive developmental disorders</a:t>
            </a:r>
          </a:p>
          <a:p>
            <a:endParaRPr lang="en-US" dirty="0"/>
          </a:p>
          <a:p>
            <a:r>
              <a:rPr lang="en-US" dirty="0" smtClean="0">
                <a:hlinkClick r:id="rId2"/>
              </a:rPr>
              <a:t>Video of Definitions</a:t>
            </a:r>
            <a:endParaRPr lang="en-US" dirty="0" smtClean="0"/>
          </a:p>
        </p:txBody>
      </p:sp>
    </p:spTree>
    <p:extLst>
      <p:ext uri="{BB962C8B-B14F-4D97-AF65-F5344CB8AC3E}">
        <p14:creationId xmlns:p14="http://schemas.microsoft.com/office/powerpoint/2010/main" val="2779888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smtClean="0"/>
              <a:t>The special education process</a:t>
            </a:r>
            <a:br>
              <a:rPr lang="en-US" dirty="0" smtClean="0"/>
            </a:br>
            <a:r>
              <a:rPr lang="en-US" dirty="0" smtClean="0"/>
              <a:t>My child in SPED</a:t>
            </a:r>
            <a:endParaRPr lang="en-US" dirty="0"/>
          </a:p>
        </p:txBody>
      </p:sp>
      <p:sp>
        <p:nvSpPr>
          <p:cNvPr id="3" name="Content Placeholder 2"/>
          <p:cNvSpPr>
            <a:spLocks noGrp="1"/>
          </p:cNvSpPr>
          <p:nvPr>
            <p:ph sz="quarter" idx="13"/>
          </p:nvPr>
        </p:nvSpPr>
        <p:spPr/>
        <p:txBody>
          <a:bodyPr>
            <a:normAutofit fontScale="92500" lnSpcReduction="10000"/>
          </a:bodyPr>
          <a:lstStyle/>
          <a:p>
            <a:r>
              <a:rPr lang="en-US" dirty="0" smtClean="0">
                <a:hlinkClick r:id="rId10"/>
              </a:rPr>
              <a:t>Parents rights</a:t>
            </a:r>
            <a:endParaRPr lang="en-US" dirty="0" smtClean="0"/>
          </a:p>
          <a:p>
            <a:r>
              <a:rPr lang="en-US" dirty="0" smtClean="0">
                <a:hlinkClick r:id="rId11"/>
              </a:rPr>
              <a:t>The assessment process</a:t>
            </a:r>
            <a:endParaRPr lang="en-US" dirty="0" smtClean="0"/>
          </a:p>
          <a:p>
            <a:r>
              <a:rPr lang="en-US" dirty="0" smtClean="0">
                <a:hlinkClick r:id="rId12"/>
              </a:rPr>
              <a:t>The IEP process</a:t>
            </a:r>
            <a:endParaRPr lang="en-US" dirty="0" smtClean="0"/>
          </a:p>
          <a:p>
            <a:r>
              <a:rPr lang="en-US" dirty="0" smtClean="0"/>
              <a:t>Services that may be provided</a:t>
            </a:r>
          </a:p>
          <a:p>
            <a:pPr lvl="1"/>
            <a:r>
              <a:rPr lang="en-US" dirty="0" smtClean="0"/>
              <a:t>Speech</a:t>
            </a:r>
          </a:p>
          <a:p>
            <a:pPr lvl="1"/>
            <a:r>
              <a:rPr lang="en-US" dirty="0" smtClean="0"/>
              <a:t>Counseling</a:t>
            </a:r>
          </a:p>
          <a:p>
            <a:pPr lvl="1"/>
            <a:r>
              <a:rPr lang="en-US" dirty="0" smtClean="0"/>
              <a:t>Tutoring</a:t>
            </a:r>
          </a:p>
          <a:p>
            <a:pPr marL="68580" indent="0">
              <a:buNone/>
            </a:pPr>
            <a:endParaRPr lang="en-US" dirty="0" smtClean="0"/>
          </a:p>
          <a:p>
            <a:r>
              <a:rPr lang="en-US" dirty="0" smtClean="0">
                <a:hlinkClick r:id="rId13"/>
              </a:rPr>
              <a:t>SD Department of Education-Special Education</a:t>
            </a:r>
            <a:endParaRPr lang="en-US" dirty="0" smtClean="0"/>
          </a:p>
          <a:p>
            <a:r>
              <a:rPr lang="en-US" dirty="0" smtClean="0">
                <a:hlinkClick r:id="rId14"/>
              </a:rPr>
              <a:t>Introduction to Special Education</a:t>
            </a:r>
            <a:endParaRPr lang="en-US" dirty="0"/>
          </a:p>
        </p:txBody>
      </p:sp>
      <p:pic>
        <p:nvPicPr>
          <p:cNvPr id="5" name="IEP.wma">
            <a:hlinkClick r:id="" action="ppaction://media"/>
          </p:cNvPr>
          <p:cNvPicPr>
            <a:picLocks noGrp="1" noChangeAspect="1"/>
          </p:cNvPicPr>
          <p:nvPr>
            <p:ph sz="quarter" idx="14"/>
            <a:audioFile r:link="rId2"/>
            <p:extLst>
              <p:ext uri="{DAA4B4D4-6D71-4841-9C94-3DE7FCFB9230}">
                <p14:media xmlns:p14="http://schemas.microsoft.com/office/powerpoint/2010/main" r:embed="rId1"/>
              </p:ext>
            </p:extLst>
          </p:nvPr>
        </p:nvPicPr>
        <p:blipFill>
          <a:blip r:embed="rId15"/>
          <a:stretch>
            <a:fillRect/>
          </a:stretch>
        </p:blipFill>
        <p:spPr>
          <a:xfrm>
            <a:off x="6248400" y="2279073"/>
            <a:ext cx="571500" cy="571500"/>
          </a:xfrm>
        </p:spPr>
      </p:pic>
      <p:pic>
        <p:nvPicPr>
          <p:cNvPr id="6" name="services.wma">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5"/>
          <a:stretch>
            <a:fillRect/>
          </a:stretch>
        </p:blipFill>
        <p:spPr>
          <a:xfrm>
            <a:off x="2895600" y="3276600"/>
            <a:ext cx="609600" cy="609600"/>
          </a:xfrm>
          <a:prstGeom prst="rect">
            <a:avLst/>
          </a:prstGeom>
        </p:spPr>
      </p:pic>
      <p:pic>
        <p:nvPicPr>
          <p:cNvPr id="7" name="parents rights.wma">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5"/>
          <a:stretch>
            <a:fillRect/>
          </a:stretch>
        </p:blipFill>
        <p:spPr>
          <a:xfrm>
            <a:off x="2632364" y="1447800"/>
            <a:ext cx="609600" cy="609600"/>
          </a:xfrm>
          <a:prstGeom prst="rect">
            <a:avLst/>
          </a:prstGeom>
        </p:spPr>
      </p:pic>
      <p:pic>
        <p:nvPicPr>
          <p:cNvPr id="8" name="evaluation.wma">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5"/>
          <a:stretch>
            <a:fillRect/>
          </a:stretch>
        </p:blipFill>
        <p:spPr>
          <a:xfrm>
            <a:off x="6303818" y="4114800"/>
            <a:ext cx="609600" cy="609600"/>
          </a:xfrm>
          <a:prstGeom prst="rect">
            <a:avLst/>
          </a:prstGeom>
        </p:spPr>
      </p:pic>
      <p:sp>
        <p:nvSpPr>
          <p:cNvPr id="9" name="TextBox 8"/>
          <p:cNvSpPr txBox="1"/>
          <p:nvPr/>
        </p:nvSpPr>
        <p:spPr>
          <a:xfrm>
            <a:off x="6913418" y="2352903"/>
            <a:ext cx="1219200" cy="369332"/>
          </a:xfrm>
          <a:prstGeom prst="rect">
            <a:avLst/>
          </a:prstGeom>
          <a:noFill/>
        </p:spPr>
        <p:txBody>
          <a:bodyPr wrap="square" rtlCol="0">
            <a:spAutoFit/>
          </a:bodyPr>
          <a:lstStyle/>
          <a:p>
            <a:r>
              <a:rPr lang="en-US" dirty="0" smtClean="0"/>
              <a:t>IEP</a:t>
            </a:r>
            <a:endParaRPr lang="en-US" dirty="0"/>
          </a:p>
        </p:txBody>
      </p:sp>
      <p:sp>
        <p:nvSpPr>
          <p:cNvPr id="10" name="TextBox 9"/>
          <p:cNvSpPr txBox="1"/>
          <p:nvPr/>
        </p:nvSpPr>
        <p:spPr>
          <a:xfrm>
            <a:off x="6941127" y="4234934"/>
            <a:ext cx="1828800" cy="369332"/>
          </a:xfrm>
          <a:prstGeom prst="rect">
            <a:avLst/>
          </a:prstGeom>
          <a:noFill/>
        </p:spPr>
        <p:txBody>
          <a:bodyPr wrap="square" rtlCol="0">
            <a:spAutoFit/>
          </a:bodyPr>
          <a:lstStyle/>
          <a:p>
            <a:r>
              <a:rPr lang="en-US" dirty="0" smtClean="0"/>
              <a:t>Assessment</a:t>
            </a:r>
            <a:endParaRPr lang="en-US" dirty="0"/>
          </a:p>
        </p:txBody>
      </p:sp>
    </p:spTree>
    <p:extLst>
      <p:ext uri="{BB962C8B-B14F-4D97-AF65-F5344CB8AC3E}">
        <p14:creationId xmlns:p14="http://schemas.microsoft.com/office/powerpoint/2010/main" val="9093212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4262"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8220" fill="hold"/>
                                        <p:tgtEl>
                                          <p:spTgt spid="6"/>
                                        </p:tgtEl>
                                      </p:cBhvr>
                                    </p:cmd>
                                  </p:childTnLst>
                                </p:cTn>
                              </p:par>
                            </p:childTnLst>
                          </p:cTn>
                        </p:par>
                      </p:childTnLst>
                    </p:cTn>
                  </p:par>
                </p:childTnLst>
              </p:cTn>
              <p:nextCondLst>
                <p:cond evt="onClick" delay="0">
                  <p:tgtEl>
                    <p:spTgt spid="6"/>
                  </p:tgtEl>
                </p:cond>
              </p:nextCondLst>
            </p:seq>
            <p:audio>
              <p:cMediaNode vol="80000">
                <p:cTn id="13" fill="hold" display="0">
                  <p:stCondLst>
                    <p:cond delay="indefinite"/>
                  </p:stCondLst>
                  <p:endCondLst>
                    <p:cond evt="onStopAudio" delay="0">
                      <p:tgtEl>
                        <p:sldTgt/>
                      </p:tgtEl>
                    </p:cond>
                  </p:endCondLst>
                </p:cTn>
                <p:tgtEl>
                  <p:spTgt spid="6"/>
                </p:tgtEl>
              </p:cMediaNode>
            </p:audi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60743" fill="hold"/>
                                        <p:tgtEl>
                                          <p:spTgt spid="7"/>
                                        </p:tgtEl>
                                      </p:cBhvr>
                                    </p:cmd>
                                  </p:childTnLst>
                                </p:cTn>
                              </p:par>
                            </p:childTnLst>
                          </p:cTn>
                        </p:par>
                      </p:childTnLst>
                    </p:cTn>
                  </p:par>
                </p:childTnLst>
              </p:cTn>
              <p:nextCondLst>
                <p:cond evt="onClick" delay="0">
                  <p:tgtEl>
                    <p:spTgt spid="7"/>
                  </p:tgtEl>
                </p:cond>
              </p:nextCondLst>
            </p:seq>
            <p:audio>
              <p:cMediaNode vol="80000">
                <p:cTn id="19" fill="hold" display="0">
                  <p:stCondLst>
                    <p:cond delay="indefinite"/>
                  </p:stCondLst>
                  <p:endCondLst>
                    <p:cond evt="onStopAudio" delay="0">
                      <p:tgtEl>
                        <p:sldTgt/>
                      </p:tgtEl>
                    </p:cond>
                  </p:endCondLst>
                </p:cTn>
                <p:tgtEl>
                  <p:spTgt spid="7"/>
                </p:tgtEl>
              </p:cMediaNode>
            </p:audio>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63947" fill="hold"/>
                                        <p:tgtEl>
                                          <p:spTgt spid="8"/>
                                        </p:tgtEl>
                                      </p:cBhvr>
                                    </p:cmd>
                                  </p:childTnLst>
                                </p:cTn>
                              </p:par>
                            </p:childTnLst>
                          </p:cTn>
                        </p:par>
                      </p:childTnLst>
                    </p:cTn>
                  </p:par>
                </p:childTnLst>
              </p:cTn>
              <p:nextCondLst>
                <p:cond evt="onClick" delay="0">
                  <p:tgtEl>
                    <p:spTgt spid="8"/>
                  </p:tgtEl>
                </p:cond>
              </p:nextCondLst>
            </p:seq>
            <p:audio>
              <p:cMediaNode vol="80000">
                <p:cTn id="25"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Urban Pop">
  <a:themeElements>
    <a:clrScheme name="Urban Pop">
      <a:dk1>
        <a:srgbClr val="000000"/>
      </a:dk1>
      <a:lt1>
        <a:srgbClr val="FFFFFF"/>
      </a:lt1>
      <a:dk2>
        <a:srgbClr val="282828"/>
      </a:dk2>
      <a:lt2>
        <a:srgbClr val="D4D4D4"/>
      </a:lt2>
      <a:accent1>
        <a:srgbClr val="86CE24"/>
      </a:accent1>
      <a:accent2>
        <a:srgbClr val="00A2E6"/>
      </a:accent2>
      <a:accent3>
        <a:srgbClr val="FAC810"/>
      </a:accent3>
      <a:accent4>
        <a:srgbClr val="7D8F8C"/>
      </a:accent4>
      <a:accent5>
        <a:srgbClr val="D06B20"/>
      </a:accent5>
      <a:accent6>
        <a:srgbClr val="958B8B"/>
      </a:accent6>
      <a:hlink>
        <a:srgbClr val="FF9900"/>
      </a:hlink>
      <a:folHlink>
        <a:srgbClr val="969696"/>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 Pop</Template>
  <TotalTime>430</TotalTime>
  <Words>418</Words>
  <Application>Microsoft Office PowerPoint</Application>
  <PresentationFormat>On-screen Show (4:3)</PresentationFormat>
  <Paragraphs>53</Paragraphs>
  <Slides>6</Slides>
  <Notes>0</Notes>
  <HiddenSlides>0</HiddenSlides>
  <MMClips>6</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Urban Pop</vt:lpstr>
      <vt:lpstr>Special Education</vt:lpstr>
      <vt:lpstr>Early Learning for students with Disabilities</vt:lpstr>
      <vt:lpstr>Legislation that lead to Special Education</vt:lpstr>
      <vt:lpstr>Legislation that lead to special education</vt:lpstr>
      <vt:lpstr>Categories of Disabilities</vt:lpstr>
      <vt:lpstr>The special education process My child in SPED</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Special Education</dc:title>
  <dc:creator>Sarah Chapman</dc:creator>
  <cp:lastModifiedBy>Sarah Chapman</cp:lastModifiedBy>
  <cp:revision>7</cp:revision>
  <dcterms:created xsi:type="dcterms:W3CDTF">2012-04-18T20:38:42Z</dcterms:created>
  <dcterms:modified xsi:type="dcterms:W3CDTF">2012-04-19T03:48:46Z</dcterms:modified>
</cp:coreProperties>
</file>